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BB3285-D882-4425-B14E-03EB3EACA4F2}" type="datetimeFigureOut">
              <a:rPr lang="en-US" smtClean="0"/>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B3285-D882-4425-B14E-03EB3EACA4F2}" type="datetimeFigureOut">
              <a:rPr lang="en-US" smtClean="0"/>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B3285-D882-4425-B14E-03EB3EACA4F2}" type="datetimeFigureOut">
              <a:rPr lang="en-US" smtClean="0"/>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8BBB3285-D882-4425-B14E-03EB3EACA4F2}" type="datetimeFigureOut">
              <a:rPr lang="en-US" smtClean="0"/>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BB3285-D882-4425-B14E-03EB3EACA4F2}" type="datetimeFigureOut">
              <a:rPr lang="en-US" smtClean="0"/>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BB3285-D882-4425-B14E-03EB3EACA4F2}" type="datetimeFigureOut">
              <a:rPr lang="en-US" smtClean="0"/>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BB3285-D882-4425-B14E-03EB3EACA4F2}" type="datetimeFigureOut">
              <a:rPr lang="en-US" smtClean="0"/>
              <a:t>7/19/2011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BB3285-D882-4425-B14E-03EB3EACA4F2}" type="datetimeFigureOut">
              <a:rPr lang="en-US" smtClean="0"/>
              <a:t>7/19/2011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BB3285-D882-4425-B14E-03EB3EACA4F2}" type="datetimeFigureOut">
              <a:rPr lang="en-US" smtClean="0"/>
              <a:t>7/19/2011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B3285-D882-4425-B14E-03EB3EACA4F2}" type="datetimeFigureOut">
              <a:rPr lang="en-US" smtClean="0"/>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A230A5-D5D4-4BFD-ADAD-D90D95188D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B3285-D882-4425-B14E-03EB3EACA4F2}" type="datetimeFigureOut">
              <a:rPr lang="en-US" smtClean="0"/>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A230A5-D5D4-4BFD-ADAD-D90D95188DA5}"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8BBB3285-D882-4425-B14E-03EB3EACA4F2}" type="datetimeFigureOut">
              <a:rPr lang="en-US" smtClean="0"/>
              <a:t>7/19/2011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9A230A5-D5D4-4BFD-ADAD-D90D95188DA5}"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81000"/>
            <a:ext cx="8134558" cy="1470025"/>
          </a:xfrm>
        </p:spPr>
        <p:txBody>
          <a:bodyPr/>
          <a:lstStyle/>
          <a:p>
            <a:r>
              <a:rPr lang="en-US" dirty="0" smtClean="0"/>
              <a:t>CI 512: Teaching and Learning</a:t>
            </a:r>
            <a:endParaRPr lang="en-US" dirty="0"/>
          </a:p>
        </p:txBody>
      </p:sp>
      <p:sp>
        <p:nvSpPr>
          <p:cNvPr id="3" name="Subtitle 2"/>
          <p:cNvSpPr>
            <a:spLocks noGrp="1"/>
          </p:cNvSpPr>
          <p:nvPr>
            <p:ph type="subTitle" idx="1"/>
          </p:nvPr>
        </p:nvSpPr>
        <p:spPr>
          <a:xfrm>
            <a:off x="914400" y="1828800"/>
            <a:ext cx="7117180" cy="861420"/>
          </a:xfrm>
        </p:spPr>
        <p:txBody>
          <a:bodyPr/>
          <a:lstStyle/>
          <a:p>
            <a:r>
              <a:rPr lang="en-US" dirty="0" smtClean="0"/>
              <a:t>Summer 2011</a:t>
            </a:r>
            <a:endParaRPr lang="en-US" dirty="0"/>
          </a:p>
        </p:txBody>
      </p:sp>
      <p:sp>
        <p:nvSpPr>
          <p:cNvPr id="4" name="Content Placeholder 2"/>
          <p:cNvSpPr txBox="1">
            <a:spLocks/>
          </p:cNvSpPr>
          <p:nvPr/>
        </p:nvSpPr>
        <p:spPr>
          <a:xfrm>
            <a:off x="1009443" y="2209800"/>
            <a:ext cx="7125112" cy="3648998"/>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2"/>
              </a:buClr>
              <a:buFont typeface="Wingdings 2" charset="2"/>
              <a:buNone/>
              <a:defRPr sz="2000" kern="1200">
                <a:solidFill>
                  <a:schemeClr val="tx2"/>
                </a:solidFill>
                <a:latin typeface="+mn-lt"/>
                <a:ea typeface="+mn-ea"/>
                <a:cs typeface="+mn-cs"/>
              </a:defRPr>
            </a:lvl1pPr>
            <a:lvl2pPr marL="457200" indent="0" algn="ctr" defTabSz="457200" rtl="0" eaLnBrk="1" latinLnBrk="0" hangingPunct="1">
              <a:spcBef>
                <a:spcPct val="20000"/>
              </a:spcBef>
              <a:spcAft>
                <a:spcPts val="600"/>
              </a:spcAft>
              <a:buClr>
                <a:schemeClr val="tx2"/>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tx2"/>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tx2"/>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tx2"/>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smtClean="0"/>
          </a:p>
        </p:txBody>
      </p:sp>
      <p:sp>
        <p:nvSpPr>
          <p:cNvPr id="5" name="Rectangle 1"/>
          <p:cNvSpPr>
            <a:spLocks noChangeArrowheads="1"/>
          </p:cNvSpPr>
          <p:nvPr/>
        </p:nvSpPr>
        <p:spPr bwMode="auto">
          <a:xfrm>
            <a:off x="972572" y="2985701"/>
            <a:ext cx="775355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dirty="0"/>
              <a:t>Teaching is much more complex than simply walking into a classroom and doing what you remember worked well for you when you were a student.</a:t>
            </a:r>
          </a:p>
          <a:p>
            <a:r>
              <a:rPr lang="en-US" dirty="0"/>
              <a:t> </a:t>
            </a:r>
          </a:p>
          <a:p>
            <a:r>
              <a:rPr lang="en-US" dirty="0" smtClean="0"/>
              <a:t>					- Grant </a:t>
            </a:r>
            <a:r>
              <a:rPr lang="en-US" dirty="0"/>
              <a:t>and </a:t>
            </a:r>
            <a:r>
              <a:rPr lang="en-US" dirty="0" err="1"/>
              <a:t>Sleeter</a:t>
            </a:r>
            <a:endParaRPr lang="en-US"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66649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a:t>
            </a:r>
            <a:endParaRPr lang="en-US" dirty="0"/>
          </a:p>
        </p:txBody>
      </p:sp>
      <p:sp>
        <p:nvSpPr>
          <p:cNvPr id="3" name="Content Placeholder 2"/>
          <p:cNvSpPr>
            <a:spLocks noGrp="1"/>
          </p:cNvSpPr>
          <p:nvPr>
            <p:ph idx="1"/>
          </p:nvPr>
        </p:nvSpPr>
        <p:spPr>
          <a:xfrm>
            <a:off x="990600" y="914400"/>
            <a:ext cx="7125112" cy="4051437"/>
          </a:xfrm>
        </p:spPr>
        <p:txBody>
          <a:bodyPr>
            <a:normAutofit/>
          </a:bodyPr>
          <a:lstStyle/>
          <a:p>
            <a:pPr marL="0" indent="0">
              <a:buNone/>
            </a:pPr>
            <a:r>
              <a:rPr lang="en-US" sz="2800" dirty="0" smtClean="0"/>
              <a:t>Definition: A </a:t>
            </a:r>
            <a:r>
              <a:rPr lang="en-US" sz="2800" i="1" dirty="0" smtClean="0"/>
              <a:t>theory</a:t>
            </a:r>
            <a:r>
              <a:rPr lang="en-US" sz="2800" dirty="0" smtClean="0"/>
              <a:t> is an idea or concept that is proposed based upon previous knowledge</a:t>
            </a:r>
            <a:endParaRPr lang="en-US" sz="2800" dirty="0"/>
          </a:p>
        </p:txBody>
      </p:sp>
    </p:spTree>
    <p:extLst>
      <p:ext uri="{BB962C8B-B14F-4D97-AF65-F5344CB8AC3E}">
        <p14:creationId xmlns:p14="http://schemas.microsoft.com/office/powerpoint/2010/main" val="1333239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a:t>S</a:t>
            </a:r>
            <a:r>
              <a:rPr lang="en-US" dirty="0" smtClean="0"/>
              <a:t>tudy Theory?</a:t>
            </a:r>
            <a:endParaRPr lang="en-US" dirty="0"/>
          </a:p>
        </p:txBody>
      </p:sp>
      <p:sp>
        <p:nvSpPr>
          <p:cNvPr id="3" name="Content Placeholder 2"/>
          <p:cNvSpPr>
            <a:spLocks noGrp="1"/>
          </p:cNvSpPr>
          <p:nvPr>
            <p:ph idx="1"/>
          </p:nvPr>
        </p:nvSpPr>
        <p:spPr/>
        <p:txBody>
          <a:bodyPr/>
          <a:lstStyle/>
          <a:p>
            <a:r>
              <a:rPr lang="en-US" sz="2400" dirty="0" smtClean="0"/>
              <a:t>Gain a broad foundation of knowledge built by “distant colleagues” who have devoted their lives to the improvement of teaching and learning</a:t>
            </a:r>
          </a:p>
          <a:p>
            <a:pPr lvl="2"/>
            <a:r>
              <a:rPr lang="en-US" sz="1800" dirty="0" smtClean="0"/>
              <a:t>Thorndike (Behaviorism)</a:t>
            </a:r>
          </a:p>
          <a:p>
            <a:pPr lvl="2"/>
            <a:r>
              <a:rPr lang="en-US" sz="1800" dirty="0" smtClean="0"/>
              <a:t>Brownell (Anti-behaviorism)</a:t>
            </a:r>
          </a:p>
          <a:p>
            <a:pPr lvl="2"/>
            <a:r>
              <a:rPr lang="en-US" sz="1800" dirty="0" smtClean="0"/>
              <a:t>Dewey (Progressive/Pragmatist)</a:t>
            </a:r>
          </a:p>
          <a:p>
            <a:pPr lvl="2"/>
            <a:r>
              <a:rPr lang="en-US" sz="1800" dirty="0" smtClean="0"/>
              <a:t>Piaget (Constructivism)</a:t>
            </a:r>
          </a:p>
          <a:p>
            <a:pPr lvl="2"/>
            <a:r>
              <a:rPr lang="en-US" sz="1800" dirty="0" err="1" smtClean="0"/>
              <a:t>Vygotsky</a:t>
            </a:r>
            <a:r>
              <a:rPr lang="en-US" sz="1800" dirty="0" smtClean="0"/>
              <a:t> (Social Learning)</a:t>
            </a:r>
            <a:endParaRPr lang="en-US" sz="1800" dirty="0"/>
          </a:p>
        </p:txBody>
      </p:sp>
    </p:spTree>
    <p:extLst>
      <p:ext uri="{BB962C8B-B14F-4D97-AF65-F5344CB8AC3E}">
        <p14:creationId xmlns:p14="http://schemas.microsoft.com/office/powerpoint/2010/main" val="2146696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Theory?</a:t>
            </a:r>
            <a:endParaRPr lang="en-US" dirty="0"/>
          </a:p>
        </p:txBody>
      </p:sp>
      <p:sp>
        <p:nvSpPr>
          <p:cNvPr id="3" name="Content Placeholder 2"/>
          <p:cNvSpPr>
            <a:spLocks noGrp="1"/>
          </p:cNvSpPr>
          <p:nvPr>
            <p:ph idx="1"/>
          </p:nvPr>
        </p:nvSpPr>
        <p:spPr/>
        <p:txBody>
          <a:bodyPr>
            <a:normAutofit/>
          </a:bodyPr>
          <a:lstStyle/>
          <a:p>
            <a:r>
              <a:rPr lang="en-US" sz="2400" dirty="0" smtClean="0"/>
              <a:t>Identify your personal learning theory</a:t>
            </a:r>
          </a:p>
          <a:p>
            <a:r>
              <a:rPr lang="en-US" sz="2400" dirty="0" smtClean="0"/>
              <a:t>Choose instructional methods with intentionality</a:t>
            </a:r>
          </a:p>
          <a:p>
            <a:r>
              <a:rPr lang="en-US" sz="2400" dirty="0" smtClean="0"/>
              <a:t>Defend instructional methods with informed rationale</a:t>
            </a:r>
            <a:endParaRPr lang="en-US" sz="2400" dirty="0"/>
          </a:p>
        </p:txBody>
      </p:sp>
    </p:spTree>
    <p:extLst>
      <p:ext uri="{BB962C8B-B14F-4D97-AF65-F5344CB8AC3E}">
        <p14:creationId xmlns:p14="http://schemas.microsoft.com/office/powerpoint/2010/main" val="3347104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r>
              <a:rPr lang="en-US" sz="2400" dirty="0" err="1" smtClean="0"/>
              <a:t>ClassWiki</a:t>
            </a:r>
            <a:endParaRPr lang="en-US" sz="2400" dirty="0" smtClean="0"/>
          </a:p>
          <a:p>
            <a:pPr marL="0" indent="0">
              <a:buNone/>
            </a:pPr>
            <a:r>
              <a:rPr lang="en-US" sz="2400" dirty="0">
                <a:solidFill>
                  <a:schemeClr val="tx1">
                    <a:lumMod val="85000"/>
                  </a:schemeClr>
                </a:solidFill>
              </a:rPr>
              <a:t>http://</a:t>
            </a:r>
            <a:r>
              <a:rPr lang="en-US" sz="2400" dirty="0" smtClean="0">
                <a:solidFill>
                  <a:schemeClr val="tx1">
                    <a:lumMod val="85000"/>
                  </a:schemeClr>
                </a:solidFill>
              </a:rPr>
              <a:t>ci512-summer2011.wikispaces.com/</a:t>
            </a:r>
          </a:p>
          <a:p>
            <a:r>
              <a:rPr lang="en-US" sz="2400" dirty="0" smtClean="0"/>
              <a:t>Syllabus</a:t>
            </a:r>
          </a:p>
          <a:p>
            <a:r>
              <a:rPr lang="en-US" sz="2400" dirty="0" smtClean="0"/>
              <a:t>First Assignment</a:t>
            </a:r>
            <a:endParaRPr lang="en-US" sz="2400" dirty="0"/>
          </a:p>
        </p:txBody>
      </p:sp>
    </p:spTree>
    <p:extLst>
      <p:ext uri="{BB962C8B-B14F-4D97-AF65-F5344CB8AC3E}">
        <p14:creationId xmlns:p14="http://schemas.microsoft.com/office/powerpoint/2010/main" val="2554884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Outline</a:t>
            </a:r>
            <a:endParaRPr lang="en-US" dirty="0"/>
          </a:p>
        </p:txBody>
      </p:sp>
      <p:sp>
        <p:nvSpPr>
          <p:cNvPr id="3" name="Content Placeholder 2"/>
          <p:cNvSpPr>
            <a:spLocks noGrp="1"/>
          </p:cNvSpPr>
          <p:nvPr>
            <p:ph idx="1"/>
          </p:nvPr>
        </p:nvSpPr>
        <p:spPr/>
        <p:txBody>
          <a:bodyPr/>
          <a:lstStyle/>
          <a:p>
            <a:r>
              <a:rPr lang="en-US" dirty="0" smtClean="0"/>
              <a:t>Introductions (9:00-9:30)</a:t>
            </a:r>
          </a:p>
          <a:p>
            <a:r>
              <a:rPr lang="en-US" dirty="0" smtClean="0"/>
              <a:t>Community Standards</a:t>
            </a:r>
          </a:p>
          <a:p>
            <a:pPr lvl="1"/>
            <a:r>
              <a:rPr lang="en-US" dirty="0" smtClean="0"/>
              <a:t>Small Group (9:30-9:45)</a:t>
            </a:r>
          </a:p>
          <a:p>
            <a:pPr lvl="1"/>
            <a:r>
              <a:rPr lang="en-US" dirty="0" smtClean="0"/>
              <a:t>Whole Class (9:45-10:00)</a:t>
            </a:r>
          </a:p>
          <a:p>
            <a:r>
              <a:rPr lang="en-US" dirty="0" smtClean="0"/>
              <a:t>Theory Reading and Break (10:00-10:20)</a:t>
            </a:r>
          </a:p>
          <a:p>
            <a:r>
              <a:rPr lang="en-US" dirty="0" smtClean="0"/>
              <a:t>Theory Discussion (10:20-11:00)</a:t>
            </a:r>
          </a:p>
          <a:p>
            <a:r>
              <a:rPr lang="en-US" dirty="0" smtClean="0"/>
              <a:t>Teaching Style Self-Evaluation </a:t>
            </a:r>
            <a:r>
              <a:rPr lang="en-US" dirty="0" smtClean="0"/>
              <a:t>or Syllabus (11-11:30</a:t>
            </a:r>
            <a:r>
              <a:rPr lang="en-US" dirty="0" smtClean="0"/>
              <a:t>)</a:t>
            </a:r>
          </a:p>
          <a:p>
            <a:r>
              <a:rPr lang="en-US" dirty="0" smtClean="0"/>
              <a:t>Wrap-up (11:30-11:50)</a:t>
            </a:r>
          </a:p>
        </p:txBody>
      </p:sp>
    </p:spTree>
    <p:extLst>
      <p:ext uri="{BB962C8B-B14F-4D97-AF65-F5344CB8AC3E}">
        <p14:creationId xmlns:p14="http://schemas.microsoft.com/office/powerpoint/2010/main" val="722252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762001"/>
            <a:ext cx="7125112" cy="5096798"/>
          </a:xfrm>
        </p:spPr>
        <p:txBody>
          <a:bodyPr/>
          <a:lstStyle/>
          <a:p>
            <a:r>
              <a:rPr lang="en-US" dirty="0" smtClean="0"/>
              <a:t>Note-taker: </a:t>
            </a:r>
          </a:p>
          <a:p>
            <a:pPr lvl="1"/>
            <a:r>
              <a:rPr lang="en-US" dirty="0" smtClean="0"/>
              <a:t>One note-taker each class</a:t>
            </a:r>
          </a:p>
          <a:p>
            <a:pPr lvl="1"/>
            <a:r>
              <a:rPr lang="en-US" dirty="0" smtClean="0"/>
              <a:t>Create a written record of class activity, including important written and verbal class contributions</a:t>
            </a:r>
          </a:p>
          <a:p>
            <a:pPr lvl="1"/>
            <a:r>
              <a:rPr lang="en-US" dirty="0" smtClean="0"/>
              <a:t>Useful for both absent students and as a record of class activity</a:t>
            </a:r>
          </a:p>
          <a:p>
            <a:pPr lvl="1"/>
            <a:r>
              <a:rPr lang="en-US" dirty="0" smtClean="0"/>
              <a:t>Notes should be posted to the class wiki no later than 24 hours after class</a:t>
            </a:r>
          </a:p>
          <a:p>
            <a:r>
              <a:rPr lang="en-US" dirty="0" smtClean="0"/>
              <a:t>Observer:</a:t>
            </a:r>
          </a:p>
          <a:p>
            <a:pPr lvl="1"/>
            <a:r>
              <a:rPr lang="en-US" dirty="0" smtClean="0"/>
              <a:t>One observer each class</a:t>
            </a:r>
          </a:p>
          <a:p>
            <a:pPr lvl="1"/>
            <a:r>
              <a:rPr lang="en-US" dirty="0" smtClean="0"/>
              <a:t>Observer should pay attention to elements of the class environment of the observer’s choosing</a:t>
            </a:r>
          </a:p>
          <a:p>
            <a:pPr lvl="1"/>
            <a:r>
              <a:rPr lang="en-US" dirty="0" smtClean="0"/>
              <a:t>Observer provides respectful, </a:t>
            </a:r>
            <a:r>
              <a:rPr lang="en-US" dirty="0" err="1" smtClean="0"/>
              <a:t>extrospetive</a:t>
            </a:r>
            <a:r>
              <a:rPr lang="en-US" dirty="0" smtClean="0"/>
              <a:t>  comments at the conclusion of each class </a:t>
            </a:r>
          </a:p>
        </p:txBody>
      </p:sp>
    </p:spTree>
    <p:extLst>
      <p:ext uri="{BB962C8B-B14F-4D97-AF65-F5344CB8AC3E}">
        <p14:creationId xmlns:p14="http://schemas.microsoft.com/office/powerpoint/2010/main" val="2007355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normAutofit/>
          </a:bodyPr>
          <a:lstStyle/>
          <a:p>
            <a:r>
              <a:rPr lang="en-US" sz="2800" dirty="0" smtClean="0"/>
              <a:t>Name</a:t>
            </a:r>
          </a:p>
          <a:p>
            <a:r>
              <a:rPr lang="en-US" sz="2800" dirty="0" smtClean="0"/>
              <a:t>Area of study</a:t>
            </a:r>
          </a:p>
          <a:p>
            <a:r>
              <a:rPr lang="en-US" sz="2800" dirty="0" smtClean="0"/>
              <a:t>Positive </a:t>
            </a:r>
            <a:r>
              <a:rPr lang="en-US" sz="2800" dirty="0"/>
              <a:t>memory of a learning or teaching experience</a:t>
            </a:r>
          </a:p>
        </p:txBody>
      </p:sp>
    </p:spTree>
    <p:extLst>
      <p:ext uri="{BB962C8B-B14F-4D97-AF65-F5344CB8AC3E}">
        <p14:creationId xmlns:p14="http://schemas.microsoft.com/office/powerpoint/2010/main" val="1846815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Standards</a:t>
            </a:r>
            <a:endParaRPr lang="en-US" dirty="0"/>
          </a:p>
        </p:txBody>
      </p:sp>
      <p:sp>
        <p:nvSpPr>
          <p:cNvPr id="3" name="Content Placeholder 2"/>
          <p:cNvSpPr>
            <a:spLocks noGrp="1"/>
          </p:cNvSpPr>
          <p:nvPr>
            <p:ph idx="1"/>
          </p:nvPr>
        </p:nvSpPr>
        <p:spPr/>
        <p:txBody>
          <a:bodyPr/>
          <a:lstStyle/>
          <a:p>
            <a:r>
              <a:rPr lang="en-US" dirty="0" smtClean="0"/>
              <a:t>Brainstorm a list for the following:</a:t>
            </a:r>
          </a:p>
          <a:p>
            <a:pPr marL="0" indent="0">
              <a:buNone/>
            </a:pPr>
            <a:r>
              <a:rPr lang="en-US" dirty="0" smtClean="0"/>
              <a:t>	(a) Goals of classroom discourse</a:t>
            </a:r>
          </a:p>
          <a:p>
            <a:pPr marL="0" indent="0">
              <a:buNone/>
            </a:pPr>
            <a:r>
              <a:rPr lang="en-US" dirty="0" smtClean="0"/>
              <a:t>	(b) Ways to promote productive discourse</a:t>
            </a:r>
            <a:endParaRPr lang="en-US" dirty="0"/>
          </a:p>
        </p:txBody>
      </p:sp>
    </p:spTree>
    <p:extLst>
      <p:ext uri="{BB962C8B-B14F-4D97-AF65-F5344CB8AC3E}">
        <p14:creationId xmlns:p14="http://schemas.microsoft.com/office/powerpoint/2010/main" val="3400920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ell hooks</a:t>
            </a:r>
            <a:endParaRPr lang="en-US" dirty="0"/>
          </a:p>
        </p:txBody>
      </p:sp>
      <p:sp>
        <p:nvSpPr>
          <p:cNvPr id="3" name="Content Placeholder 2"/>
          <p:cNvSpPr>
            <a:spLocks noGrp="1"/>
          </p:cNvSpPr>
          <p:nvPr>
            <p:ph idx="1"/>
          </p:nvPr>
        </p:nvSpPr>
        <p:spPr>
          <a:xfrm>
            <a:off x="1009443" y="1752601"/>
            <a:ext cx="5086557" cy="4106198"/>
          </a:xfrm>
        </p:spPr>
        <p:txBody>
          <a:bodyPr>
            <a:normAutofit/>
          </a:bodyPr>
          <a:lstStyle/>
          <a:p>
            <a:r>
              <a:rPr lang="en-US" dirty="0" smtClean="0"/>
              <a:t>American</a:t>
            </a:r>
            <a:r>
              <a:rPr lang="en-US" dirty="0"/>
              <a:t> author, feminist, </a:t>
            </a:r>
            <a:r>
              <a:rPr lang="en-US" dirty="0" smtClean="0"/>
              <a:t>educator and</a:t>
            </a:r>
            <a:r>
              <a:rPr lang="en-US" dirty="0"/>
              <a:t> social activist. </a:t>
            </a:r>
            <a:endParaRPr lang="en-US" dirty="0" smtClean="0"/>
          </a:p>
          <a:p>
            <a:r>
              <a:rPr lang="en-US" dirty="0" smtClean="0"/>
              <a:t>Writing focuses </a:t>
            </a:r>
            <a:r>
              <a:rPr lang="en-US" dirty="0"/>
              <a:t>on the interconnectivity of race, class, and gender and their ability to produce and perpetuate systems of oppression and domination. </a:t>
            </a:r>
            <a:endParaRPr lang="en-US" dirty="0" smtClean="0"/>
          </a:p>
          <a:p>
            <a:r>
              <a:rPr lang="en-US" dirty="0" smtClean="0"/>
              <a:t>Primarily through a</a:t>
            </a:r>
            <a:r>
              <a:rPr lang="en-US" dirty="0"/>
              <a:t> postmodern perspective, hooks has addressed race, class, and gender in education, art, history, sexuality, mass </a:t>
            </a:r>
            <a:r>
              <a:rPr lang="en-US" dirty="0" smtClean="0"/>
              <a:t>media and</a:t>
            </a:r>
            <a:r>
              <a:rPr lang="en-US" dirty="0"/>
              <a:t> feminism.</a:t>
            </a:r>
          </a:p>
        </p:txBody>
      </p:sp>
      <p:pic>
        <p:nvPicPr>
          <p:cNvPr id="1026" name="Picture 2" descr="http://photo.goodreads.com/authors/1229626374p5/106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066800"/>
            <a:ext cx="1905000"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299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75340"/>
            <a:ext cx="8153400" cy="5096798"/>
          </a:xfrm>
        </p:spPr>
        <p:txBody>
          <a:bodyPr>
            <a:normAutofit/>
          </a:bodyPr>
          <a:lstStyle/>
          <a:p>
            <a:pPr marL="0" lvl="0" indent="0">
              <a:buNone/>
            </a:pPr>
            <a:r>
              <a:rPr lang="en-US" sz="2400" dirty="0"/>
              <a:t>“Engaged pedagogy emphasizes mutual participation because it is the movement of ideas, exchange by everyone, that forges a meaningful working relationship between everyone in the classroom… Engaged pedagogy makes the classroom a place where wholeness is welcomed and students can be honest, even radically open. They can name their fears, voice their resistance to thinking, speak out, and they can also fully celebrate the moments where everything clicks and collective learning is taking </a:t>
            </a:r>
            <a:r>
              <a:rPr lang="en-US" sz="2400" dirty="0" smtClean="0"/>
              <a:t>place.” </a:t>
            </a:r>
            <a:endParaRPr lang="en-US" sz="2400" dirty="0"/>
          </a:p>
        </p:txBody>
      </p:sp>
      <p:pic>
        <p:nvPicPr>
          <p:cNvPr id="4" name="Picture 2" descr="http://photo.goodreads.com/authors/1229626374p5/106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4951856"/>
            <a:ext cx="1676400" cy="1668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654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84266"/>
            <a:ext cx="7125112" cy="6092734"/>
          </a:xfrm>
        </p:spPr>
        <p:txBody>
          <a:bodyPr>
            <a:normAutofit/>
          </a:bodyPr>
          <a:lstStyle/>
          <a:p>
            <a:pPr marL="0" lvl="0" indent="0">
              <a:spcBef>
                <a:spcPts val="0"/>
              </a:spcBef>
              <a:spcAft>
                <a:spcPts val="0"/>
              </a:spcAft>
              <a:buNone/>
            </a:pPr>
            <a:r>
              <a:rPr lang="en-US" sz="2000" dirty="0" smtClean="0"/>
              <a:t>“In </a:t>
            </a:r>
            <a:r>
              <a:rPr lang="en-US" sz="2000" dirty="0"/>
              <a:t>an engaged classroom students learn the value of speaking and dialogue, and they also learn to speak when they have something meaningful to contribute.  Understanding every student has a valuable contribution to offer to a learning community means that we honor all capabilities, not solely the ability to speak.  Students who excel in active listening also contribute much to the formation of community.  This is also true of students who may not speak often but when they speak (sometimes only when reading required writing) the significance of what they have to say far exceeds those of other students who may always openly discuss their ideas.  And of course there are times when an active silence, one that includes pausing to think before one speaks, adds much to classroom dynamics</a:t>
            </a:r>
            <a:r>
              <a:rPr lang="en-US" sz="2000" dirty="0" smtClean="0"/>
              <a:t>.”</a:t>
            </a:r>
          </a:p>
          <a:p>
            <a:pPr marL="0" lvl="0" indent="0">
              <a:spcBef>
                <a:spcPts val="0"/>
              </a:spcBef>
              <a:spcAft>
                <a:spcPts val="0"/>
              </a:spcAft>
              <a:buNone/>
            </a:pPr>
            <a:endParaRPr lang="en-US" sz="2000" dirty="0" smtClean="0"/>
          </a:p>
          <a:p>
            <a:pPr marL="457200" lvl="0" indent="0">
              <a:spcBef>
                <a:spcPts val="0"/>
              </a:spcBef>
              <a:spcAft>
                <a:spcPts val="0"/>
              </a:spcAft>
              <a:buNone/>
            </a:pPr>
            <a:r>
              <a:rPr lang="en-US" sz="1600" dirty="0" smtClean="0"/>
              <a:t>-bell hooks. (2010). Teaching Critical Thinking: Practical </a:t>
            </a:r>
          </a:p>
          <a:p>
            <a:pPr marL="457200" lvl="0" indent="0">
              <a:spcBef>
                <a:spcPts val="0"/>
              </a:spcBef>
              <a:spcAft>
                <a:spcPts val="0"/>
              </a:spcAft>
              <a:buNone/>
            </a:pPr>
            <a:r>
              <a:rPr lang="en-US" sz="1600" dirty="0" smtClean="0"/>
              <a:t>Wisdom. New York: </a:t>
            </a:r>
            <a:r>
              <a:rPr lang="en-US" sz="1600" dirty="0" err="1" smtClean="0"/>
              <a:t>Routledge</a:t>
            </a:r>
            <a:endParaRPr lang="en-US" sz="1600" dirty="0"/>
          </a:p>
        </p:txBody>
      </p:sp>
      <p:pic>
        <p:nvPicPr>
          <p:cNvPr id="4" name="Picture 2" descr="http://photo.goodreads.com/authors/1229626374p5/106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4951856"/>
            <a:ext cx="1676400" cy="1668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446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Questions</a:t>
            </a:r>
            <a:endParaRPr lang="en-US" dirty="0"/>
          </a:p>
        </p:txBody>
      </p:sp>
      <p:sp>
        <p:nvSpPr>
          <p:cNvPr id="3" name="Content Placeholder 2"/>
          <p:cNvSpPr>
            <a:spLocks noGrp="1"/>
          </p:cNvSpPr>
          <p:nvPr>
            <p:ph idx="1"/>
          </p:nvPr>
        </p:nvSpPr>
        <p:spPr/>
        <p:txBody>
          <a:bodyPr/>
          <a:lstStyle/>
          <a:p>
            <a:r>
              <a:rPr lang="en-US" dirty="0" smtClean="0"/>
              <a:t>Why are there multiple theories on learning?</a:t>
            </a:r>
          </a:p>
          <a:p>
            <a:r>
              <a:rPr lang="en-US" dirty="0" smtClean="0"/>
              <a:t>Why do we study theory?</a:t>
            </a:r>
          </a:p>
          <a:p>
            <a:pPr marL="0" indent="0">
              <a:buNone/>
            </a:pPr>
            <a:endParaRPr lang="en-US" dirty="0" smtClean="0"/>
          </a:p>
        </p:txBody>
      </p:sp>
    </p:spTree>
    <p:extLst>
      <p:ext uri="{BB962C8B-B14F-4D97-AF65-F5344CB8AC3E}">
        <p14:creationId xmlns:p14="http://schemas.microsoft.com/office/powerpoint/2010/main" val="3439424739"/>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135</TotalTime>
  <Words>536</Words>
  <Application>Microsoft Office PowerPoint</Application>
  <PresentationFormat>On-screen Show (4:3)</PresentationFormat>
  <Paragraphs>61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Summer</vt:lpstr>
      <vt:lpstr>CI 512: Teaching and Learning</vt:lpstr>
      <vt:lpstr>Class Outline</vt:lpstr>
      <vt:lpstr>PowerPoint Presentation</vt:lpstr>
      <vt:lpstr>Introductions</vt:lpstr>
      <vt:lpstr>Community Standards</vt:lpstr>
      <vt:lpstr>bell hooks</vt:lpstr>
      <vt:lpstr>PowerPoint Presentation</vt:lpstr>
      <vt:lpstr>PowerPoint Presentation</vt:lpstr>
      <vt:lpstr>Reading Questions</vt:lpstr>
      <vt:lpstr>Theory</vt:lpstr>
      <vt:lpstr>Why Study Theory?</vt:lpstr>
      <vt:lpstr>Why Study Theory?</vt:lpstr>
      <vt:lpstr>Conclusions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 512: Teaching and Learning</dc:title>
  <dc:creator>Carolyn</dc:creator>
  <cp:lastModifiedBy>Carolyn</cp:lastModifiedBy>
  <cp:revision>13</cp:revision>
  <dcterms:created xsi:type="dcterms:W3CDTF">2011-07-19T01:57:36Z</dcterms:created>
  <dcterms:modified xsi:type="dcterms:W3CDTF">2011-07-19T15:42:08Z</dcterms:modified>
</cp:coreProperties>
</file>